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8" r:id="rId3"/>
    <p:sldId id="257" r:id="rId4"/>
    <p:sldId id="283" r:id="rId5"/>
    <p:sldId id="269" r:id="rId6"/>
    <p:sldId id="258" r:id="rId7"/>
    <p:sldId id="259" r:id="rId8"/>
    <p:sldId id="260" r:id="rId9"/>
    <p:sldId id="261" r:id="rId10"/>
    <p:sldId id="262" r:id="rId11"/>
    <p:sldId id="263" r:id="rId12"/>
    <p:sldId id="264" r:id="rId13"/>
    <p:sldId id="270" r:id="rId14"/>
    <p:sldId id="265" r:id="rId15"/>
    <p:sldId id="267" r:id="rId16"/>
    <p:sldId id="266" r:id="rId17"/>
    <p:sldId id="282" r:id="rId18"/>
    <p:sldId id="271" r:id="rId19"/>
    <p:sldId id="272" r:id="rId20"/>
    <p:sldId id="273" r:id="rId21"/>
    <p:sldId id="274" r:id="rId22"/>
    <p:sldId id="275" r:id="rId23"/>
    <p:sldId id="281" r:id="rId24"/>
    <p:sldId id="276" r:id="rId25"/>
    <p:sldId id="277" r:id="rId26"/>
    <p:sldId id="279"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00" d="100"/>
          <a:sy n="100" d="100"/>
        </p:scale>
        <p:origin x="990" y="4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38599" y="672197"/>
            <a:ext cx="7637586" cy="2387600"/>
          </a:xfrm>
        </p:spPr>
        <p:txBody>
          <a:bodyPr anchor="b">
            <a:normAutofit/>
          </a:bodyPr>
          <a:lstStyle>
            <a:lvl1pPr algn="ctr">
              <a:defRPr sz="60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038599" y="3151872"/>
            <a:ext cx="7637586"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t>6/18/2020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72437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t>6/18/2020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975256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t>6/18/2020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3134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6D79ED-3FA7-4EF8-964B-EB8BCFAB02F8}" type="datetimeFigureOut">
              <a:rPr lang="en-US" smtClean="0"/>
              <a:t>6/18/2020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13249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6D79ED-3FA7-4EF8-964B-EB8BCFAB02F8}" type="datetimeFigureOut">
              <a:rPr lang="en-US" smtClean="0"/>
              <a:t>6/18/2020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14071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6D79ED-3FA7-4EF8-964B-EB8BCFAB02F8}" type="datetimeFigureOut">
              <a:rPr lang="en-US" smtClean="0"/>
              <a:t>6/18/2020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761736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6/18/2020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93855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6/18/2020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884626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smtClean="0"/>
              <a:t>Click to edit Master title style</a:t>
            </a:r>
            <a:endParaRPr lang="en-US" dirty="0"/>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6/18/2020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411005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789611"/>
            <a:ext cx="10515600" cy="4387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76D79ED-3FA7-4EF8-964B-EB8BCFAB02F8}" type="datetimeFigureOut">
              <a:rPr lang="en-US" smtClean="0"/>
              <a:pPr/>
              <a:t>6/18/2020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C6F12CB2-7F2C-47B9-AE70-22A94B49F233}" type="slidenum">
              <a:rPr lang="en-US" smtClean="0"/>
              <a:pPr/>
              <a:t>‹#›</a:t>
            </a:fld>
            <a:endParaRPr lang="en-US"/>
          </a:p>
        </p:txBody>
      </p:sp>
    </p:spTree>
    <p:extLst>
      <p:ext uri="{BB962C8B-B14F-4D97-AF65-F5344CB8AC3E}">
        <p14:creationId xmlns:p14="http://schemas.microsoft.com/office/powerpoint/2010/main" val="1297349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85354" y="683486"/>
            <a:ext cx="7637586" cy="2387600"/>
          </a:xfrm>
        </p:spPr>
        <p:txBody>
          <a:bodyPr/>
          <a:lstStyle/>
          <a:p>
            <a:r>
              <a:rPr lang="en-US" dirty="0"/>
              <a:t>Website, Revamped </a:t>
            </a:r>
          </a:p>
        </p:txBody>
      </p:sp>
      <p:sp>
        <p:nvSpPr>
          <p:cNvPr id="3" name="Subtitle 2"/>
          <p:cNvSpPr>
            <a:spLocks noGrp="1"/>
          </p:cNvSpPr>
          <p:nvPr>
            <p:ph type="subTitle" idx="1"/>
          </p:nvPr>
        </p:nvSpPr>
        <p:spPr>
          <a:xfrm>
            <a:off x="4572000" y="3151872"/>
            <a:ext cx="7250940" cy="1020078"/>
          </a:xfrm>
        </p:spPr>
        <p:txBody>
          <a:bodyPr>
            <a:normAutofit/>
          </a:bodyPr>
          <a:lstStyle/>
          <a:p>
            <a:pPr algn="l"/>
            <a:r>
              <a:rPr lang="en-US" sz="2000" dirty="0"/>
              <a:t>Unit 15: Web </a:t>
            </a:r>
            <a:r>
              <a:rPr lang="en-US" sz="2000" dirty="0" smtClean="0"/>
              <a:t>Development</a:t>
            </a:r>
          </a:p>
          <a:p>
            <a:pPr algn="l"/>
            <a:r>
              <a:rPr lang="en-US" sz="2000" dirty="0" smtClean="0"/>
              <a:t>Unit </a:t>
            </a:r>
            <a:r>
              <a:rPr lang="en-US" sz="2000" dirty="0"/>
              <a:t>41: Advanced Web &amp; App Development Studies</a:t>
            </a:r>
            <a:endParaRPr lang="en-US" sz="2000" b="1" dirty="0"/>
          </a:p>
        </p:txBody>
      </p:sp>
      <p:sp>
        <p:nvSpPr>
          <p:cNvPr id="4" name="Subtitle 2"/>
          <p:cNvSpPr txBox="1">
            <a:spLocks/>
          </p:cNvSpPr>
          <p:nvPr/>
        </p:nvSpPr>
        <p:spPr>
          <a:xfrm>
            <a:off x="420863" y="5865791"/>
            <a:ext cx="2760487" cy="84933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smtClean="0"/>
              <a:t>By – Viduth </a:t>
            </a:r>
            <a:r>
              <a:rPr lang="en-US" sz="1800" dirty="0" err="1" smtClean="0"/>
              <a:t>Tennakoon</a:t>
            </a:r>
            <a:endParaRPr lang="en-US" sz="1800" dirty="0" smtClean="0"/>
          </a:p>
          <a:p>
            <a:pPr algn="l"/>
            <a:r>
              <a:rPr lang="en-US" sz="1800" b="1" dirty="0" smtClean="0"/>
              <a:t>iAMDT1734</a:t>
            </a:r>
            <a:endParaRPr lang="en-US" sz="1800" b="1" dirty="0"/>
          </a:p>
        </p:txBody>
      </p:sp>
    </p:spTree>
    <p:extLst>
      <p:ext uri="{BB962C8B-B14F-4D97-AF65-F5344CB8AC3E}">
        <p14:creationId xmlns:p14="http://schemas.microsoft.com/office/powerpoint/2010/main" val="7209288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Gallery</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690688"/>
            <a:ext cx="7800622" cy="438785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8910084" y="1690688"/>
            <a:ext cx="2679406" cy="1815882"/>
          </a:xfrm>
          <a:prstGeom prst="rect">
            <a:avLst/>
          </a:prstGeom>
          <a:noFill/>
        </p:spPr>
        <p:txBody>
          <a:bodyPr wrap="square" rtlCol="0">
            <a:spAutoFit/>
          </a:bodyPr>
          <a:lstStyle/>
          <a:p>
            <a:r>
              <a:rPr lang="en-US" sz="1400" dirty="0" smtClean="0">
                <a:solidFill>
                  <a:schemeClr val="bg1"/>
                </a:solidFill>
              </a:rPr>
              <a:t>Final page will be gallery, I'm going to ass some of the best pictures captured from the college and add here in a nice manner and will be able to check on the albums that I will hyper link them to the </a:t>
            </a:r>
            <a:r>
              <a:rPr lang="en-US" sz="1400" dirty="0" err="1" smtClean="0">
                <a:solidFill>
                  <a:schemeClr val="bg1"/>
                </a:solidFill>
              </a:rPr>
              <a:t>amdt</a:t>
            </a:r>
            <a:r>
              <a:rPr lang="en-US" sz="1400" dirty="0" smtClean="0">
                <a:solidFill>
                  <a:schemeClr val="bg1"/>
                </a:solidFill>
              </a:rPr>
              <a:t> official website </a:t>
            </a:r>
            <a:endParaRPr lang="en-US" sz="1400" dirty="0">
              <a:solidFill>
                <a:schemeClr val="bg1"/>
              </a:solidFill>
            </a:endParaRPr>
          </a:p>
        </p:txBody>
      </p:sp>
    </p:spTree>
    <p:extLst>
      <p:ext uri="{BB962C8B-B14F-4D97-AF65-F5344CB8AC3E}">
        <p14:creationId xmlns:p14="http://schemas.microsoft.com/office/powerpoint/2010/main" val="1525122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037" y="2435152"/>
            <a:ext cx="10515600" cy="1325563"/>
          </a:xfrm>
        </p:spPr>
        <p:txBody>
          <a:bodyPr>
            <a:normAutofit fontScale="90000"/>
          </a:bodyPr>
          <a:lstStyle/>
          <a:p>
            <a:r>
              <a:rPr lang="en-US" dirty="0"/>
              <a:t>Usability Principles </a:t>
            </a:r>
            <a:r>
              <a:rPr lang="en-US" dirty="0" smtClean="0"/>
              <a:t>that </a:t>
            </a:r>
            <a:r>
              <a:rPr lang="en-US" dirty="0"/>
              <a:t>I</a:t>
            </a:r>
            <a:r>
              <a:rPr lang="en-US" dirty="0" smtClean="0"/>
              <a:t> have used from</a:t>
            </a:r>
            <a:r>
              <a:rPr lang="en-US" dirty="0"/>
              <a:t/>
            </a:r>
            <a:br>
              <a:rPr lang="en-US" dirty="0"/>
            </a:br>
            <a:r>
              <a:rPr lang="en-US" dirty="0"/>
              <a:t>“JAKOB NIELSEN’S USABILITY </a:t>
            </a:r>
            <a:r>
              <a:rPr lang="en-US" dirty="0" smtClean="0"/>
              <a:t>PRINCIPLES”</a:t>
            </a:r>
            <a:endParaRPr lang="en-US" dirty="0"/>
          </a:p>
        </p:txBody>
      </p:sp>
    </p:spTree>
    <p:extLst>
      <p:ext uri="{BB962C8B-B14F-4D97-AF65-F5344CB8AC3E}">
        <p14:creationId xmlns:p14="http://schemas.microsoft.com/office/powerpoint/2010/main" val="2118833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2300"/>
            <a:ext cx="10515600" cy="1325563"/>
          </a:xfrm>
        </p:spPr>
        <p:txBody>
          <a:bodyPr/>
          <a:lstStyle/>
          <a:p>
            <a:r>
              <a:rPr lang="en-US" dirty="0"/>
              <a:t>Visibility of system status</a:t>
            </a:r>
            <a:br>
              <a:rPr lang="en-US" dirty="0"/>
            </a:br>
            <a:endParaRPr lang="en-US" dirty="0"/>
          </a:p>
        </p:txBody>
      </p:sp>
      <p:sp>
        <p:nvSpPr>
          <p:cNvPr id="3" name="Content Placeholder 2"/>
          <p:cNvSpPr>
            <a:spLocks noGrp="1"/>
          </p:cNvSpPr>
          <p:nvPr>
            <p:ph idx="1"/>
          </p:nvPr>
        </p:nvSpPr>
        <p:spPr>
          <a:xfrm>
            <a:off x="838200" y="2671637"/>
            <a:ext cx="10515600" cy="3505325"/>
          </a:xfrm>
        </p:spPr>
        <p:txBody>
          <a:bodyPr>
            <a:normAutofit/>
          </a:bodyPr>
          <a:lstStyle/>
          <a:p>
            <a:pPr marL="0" indent="0">
              <a:buNone/>
            </a:pPr>
            <a:r>
              <a:rPr lang="en-US" sz="1600" dirty="0" smtClean="0"/>
              <a:t>The  </a:t>
            </a:r>
            <a:r>
              <a:rPr lang="en-US" sz="1600" dirty="0"/>
              <a:t>Website always keeps users informed about what is going on through feedbacks within short time</a:t>
            </a:r>
            <a:r>
              <a:rPr lang="en-US" sz="1600" dirty="0" smtClean="0"/>
              <a:t>.</a:t>
            </a:r>
          </a:p>
          <a:p>
            <a:endParaRPr lang="en-US" sz="1600" dirty="0" smtClean="0"/>
          </a:p>
          <a:p>
            <a:pPr marL="0" indent="0">
              <a:buNone/>
            </a:pPr>
            <a:r>
              <a:rPr lang="en-US" sz="1600" dirty="0" smtClean="0"/>
              <a:t>The </a:t>
            </a:r>
            <a:r>
              <a:rPr lang="en-US" sz="1600" dirty="0"/>
              <a:t>visibility of system status alludes to how well the condition of the system is passed on to its clients. Preferably, systems ought to consistently keep clients educated about what is happening, through fitting criticism inside sensible time</a:t>
            </a:r>
            <a:r>
              <a:rPr lang="en-US" sz="1600" dirty="0" smtClean="0"/>
              <a:t>.</a:t>
            </a:r>
            <a:endParaRPr lang="en-US" sz="1600" dirty="0"/>
          </a:p>
        </p:txBody>
      </p:sp>
    </p:spTree>
    <p:extLst>
      <p:ext uri="{BB962C8B-B14F-4D97-AF65-F5344CB8AC3E}">
        <p14:creationId xmlns:p14="http://schemas.microsoft.com/office/powerpoint/2010/main" val="4236299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1825"/>
            <a:ext cx="10515600" cy="1325563"/>
          </a:xfrm>
        </p:spPr>
        <p:txBody>
          <a:bodyPr/>
          <a:lstStyle/>
          <a:p>
            <a:r>
              <a:rPr lang="en-US" dirty="0"/>
              <a:t>User control and freedom</a:t>
            </a:r>
            <a:br>
              <a:rPr lang="en-US" dirty="0"/>
            </a:br>
            <a:endParaRPr lang="en-US" dirty="0"/>
          </a:p>
        </p:txBody>
      </p:sp>
      <p:sp>
        <p:nvSpPr>
          <p:cNvPr id="3" name="Content Placeholder 2"/>
          <p:cNvSpPr>
            <a:spLocks noGrp="1"/>
          </p:cNvSpPr>
          <p:nvPr>
            <p:ph idx="1"/>
          </p:nvPr>
        </p:nvSpPr>
        <p:spPr>
          <a:xfrm>
            <a:off x="838200" y="2655735"/>
            <a:ext cx="10515600" cy="3521227"/>
          </a:xfrm>
        </p:spPr>
        <p:txBody>
          <a:bodyPr>
            <a:normAutofit/>
          </a:bodyPr>
          <a:lstStyle/>
          <a:p>
            <a:pPr marL="0" indent="0">
              <a:buNone/>
            </a:pPr>
            <a:r>
              <a:rPr lang="en-US" sz="1600" dirty="0"/>
              <a:t>Clients often pick system works accidentally and will require an unmistakably checked "crisis exit" to leave the undesirable state without experiencing an all-encompassing exchange. Backing fix and re-try.</a:t>
            </a:r>
          </a:p>
          <a:p>
            <a:pPr marL="0" indent="0">
              <a:buNone/>
            </a:pPr>
            <a:endParaRPr lang="en-US" sz="1600" dirty="0"/>
          </a:p>
          <a:p>
            <a:pPr marL="0" indent="0">
              <a:buNone/>
            </a:pPr>
            <a:r>
              <a:rPr lang="en-US" sz="1600" dirty="0" smtClean="0"/>
              <a:t>If ever come up with a </a:t>
            </a:r>
            <a:r>
              <a:rPr lang="en-US" sz="1600" dirty="0"/>
              <a:t>problem clicking on </a:t>
            </a:r>
            <a:r>
              <a:rPr lang="en-US" sz="1600" dirty="0" smtClean="0"/>
              <a:t>AMDT </a:t>
            </a:r>
            <a:r>
              <a:rPr lang="en-US" sz="1600" dirty="0"/>
              <a:t>logo </a:t>
            </a:r>
            <a:r>
              <a:rPr lang="en-US" sz="1600" dirty="0" smtClean="0"/>
              <a:t>on navigation </a:t>
            </a:r>
            <a:r>
              <a:rPr lang="en-US" sz="1600" dirty="0"/>
              <a:t>bar will put </a:t>
            </a:r>
            <a:r>
              <a:rPr lang="en-US" sz="1600" dirty="0" smtClean="0"/>
              <a:t>you </a:t>
            </a:r>
            <a:r>
              <a:rPr lang="en-US" sz="1600" dirty="0"/>
              <a:t>back to the homepage.</a:t>
            </a:r>
          </a:p>
          <a:p>
            <a:endParaRPr lang="en-US" sz="1600" dirty="0"/>
          </a:p>
        </p:txBody>
      </p:sp>
    </p:spTree>
    <p:extLst>
      <p:ext uri="{BB962C8B-B14F-4D97-AF65-F5344CB8AC3E}">
        <p14:creationId xmlns:p14="http://schemas.microsoft.com/office/powerpoint/2010/main" val="2154186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1350"/>
            <a:ext cx="10515600" cy="1325563"/>
          </a:xfrm>
        </p:spPr>
        <p:txBody>
          <a:bodyPr/>
          <a:lstStyle/>
          <a:p>
            <a:r>
              <a:rPr lang="en-US" dirty="0"/>
              <a:t>Aesthetic and minimalist design</a:t>
            </a:r>
            <a:br>
              <a:rPr lang="en-US" dirty="0"/>
            </a:br>
            <a:endParaRPr lang="en-US" dirty="0"/>
          </a:p>
        </p:txBody>
      </p:sp>
      <p:sp>
        <p:nvSpPr>
          <p:cNvPr id="3" name="Content Placeholder 2"/>
          <p:cNvSpPr>
            <a:spLocks noGrp="1"/>
          </p:cNvSpPr>
          <p:nvPr>
            <p:ph idx="1"/>
          </p:nvPr>
        </p:nvSpPr>
        <p:spPr>
          <a:xfrm>
            <a:off x="838200" y="2456953"/>
            <a:ext cx="10515600" cy="3720010"/>
          </a:xfrm>
        </p:spPr>
        <p:txBody>
          <a:bodyPr>
            <a:normAutofit/>
          </a:bodyPr>
          <a:lstStyle/>
          <a:p>
            <a:pPr marL="0" indent="0">
              <a:buNone/>
            </a:pPr>
            <a:r>
              <a:rPr lang="en-US" sz="1600" dirty="0"/>
              <a:t>Exchanges ought not </a:t>
            </a:r>
            <a:r>
              <a:rPr lang="en-US" sz="1600" dirty="0"/>
              <a:t>contain</a:t>
            </a:r>
            <a:r>
              <a:rPr lang="en-US" sz="1600" dirty="0"/>
              <a:t> data which is unessential or </a:t>
            </a:r>
            <a:r>
              <a:rPr lang="en-US" sz="1600" dirty="0" smtClean="0"/>
              <a:t>once in a while required. </a:t>
            </a:r>
            <a:r>
              <a:rPr lang="en-US" sz="1600" dirty="0"/>
              <a:t>Each additional unit of data in an exchange rivals the important units of data and decreases their relative visibility.</a:t>
            </a:r>
          </a:p>
          <a:p>
            <a:endParaRPr lang="en-US" sz="1600" dirty="0"/>
          </a:p>
        </p:txBody>
      </p:sp>
    </p:spTree>
    <p:extLst>
      <p:ext uri="{BB962C8B-B14F-4D97-AF65-F5344CB8AC3E}">
        <p14:creationId xmlns:p14="http://schemas.microsoft.com/office/powerpoint/2010/main" val="2915894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79475"/>
            <a:ext cx="10515600" cy="1325563"/>
          </a:xfrm>
        </p:spPr>
        <p:txBody>
          <a:bodyPr/>
          <a:lstStyle/>
          <a:p>
            <a:r>
              <a:rPr lang="en-US" dirty="0"/>
              <a:t>Match between system and the real world</a:t>
            </a:r>
          </a:p>
        </p:txBody>
      </p:sp>
      <p:sp>
        <p:nvSpPr>
          <p:cNvPr id="3" name="Content Placeholder 2"/>
          <p:cNvSpPr>
            <a:spLocks noGrp="1"/>
          </p:cNvSpPr>
          <p:nvPr>
            <p:ph idx="1"/>
          </p:nvPr>
        </p:nvSpPr>
        <p:spPr>
          <a:xfrm>
            <a:off x="838200" y="2918129"/>
            <a:ext cx="10515600" cy="3258833"/>
          </a:xfrm>
        </p:spPr>
        <p:txBody>
          <a:bodyPr>
            <a:normAutofit/>
          </a:bodyPr>
          <a:lstStyle/>
          <a:p>
            <a:pPr marL="0" indent="0">
              <a:buNone/>
            </a:pPr>
            <a:r>
              <a:rPr lang="en-US" sz="1600" dirty="0"/>
              <a:t>The system ought to communicate in the clients' language, with words, expressions and ideas natural to the client, instead of system-situated terms. Follow genuine shows, causing data to show up in a characteristic and consistent request.</a:t>
            </a:r>
          </a:p>
          <a:p>
            <a:endParaRPr lang="en-US" sz="1600" dirty="0"/>
          </a:p>
        </p:txBody>
      </p:sp>
    </p:spTree>
    <p:extLst>
      <p:ext uri="{BB962C8B-B14F-4D97-AF65-F5344CB8AC3E}">
        <p14:creationId xmlns:p14="http://schemas.microsoft.com/office/powerpoint/2010/main" val="3458158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6600"/>
            <a:ext cx="10515600" cy="1325563"/>
          </a:xfrm>
        </p:spPr>
        <p:txBody>
          <a:bodyPr/>
          <a:lstStyle/>
          <a:p>
            <a:r>
              <a:rPr lang="en-US" dirty="0"/>
              <a:t>Recognition rather than recall</a:t>
            </a:r>
            <a:br>
              <a:rPr lang="en-US" dirty="0"/>
            </a:br>
            <a:endParaRPr lang="en-US" dirty="0"/>
          </a:p>
        </p:txBody>
      </p:sp>
      <p:sp>
        <p:nvSpPr>
          <p:cNvPr id="3" name="Content Placeholder 2"/>
          <p:cNvSpPr>
            <a:spLocks noGrp="1"/>
          </p:cNvSpPr>
          <p:nvPr>
            <p:ph idx="1"/>
          </p:nvPr>
        </p:nvSpPr>
        <p:spPr>
          <a:xfrm>
            <a:off x="838200" y="2425147"/>
            <a:ext cx="10515600" cy="3751815"/>
          </a:xfrm>
        </p:spPr>
        <p:txBody>
          <a:bodyPr>
            <a:normAutofit/>
          </a:bodyPr>
          <a:lstStyle/>
          <a:p>
            <a:pPr marL="0" indent="0">
              <a:buNone/>
            </a:pPr>
            <a:r>
              <a:rPr lang="en-US" sz="1600" dirty="0"/>
              <a:t>Limit the client's memory load by making items, activities, and choices noticeable. The client ought not need to recollect data starting with one piece of the discourse then onto the next. Guidelines for utilization of the system ought to be noticeable or effectively retrievable at whatever point suitable.</a:t>
            </a:r>
          </a:p>
          <a:p>
            <a:endParaRPr lang="en-US" sz="1600" dirty="0"/>
          </a:p>
          <a:p>
            <a:endParaRPr lang="en-US" sz="1600" dirty="0"/>
          </a:p>
          <a:p>
            <a:endParaRPr lang="en-US" sz="1600" dirty="0"/>
          </a:p>
        </p:txBody>
      </p:sp>
    </p:spTree>
    <p:extLst>
      <p:ext uri="{BB962C8B-B14F-4D97-AF65-F5344CB8AC3E}">
        <p14:creationId xmlns:p14="http://schemas.microsoft.com/office/powerpoint/2010/main" val="3434661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686" y="2504026"/>
            <a:ext cx="10515600" cy="1325563"/>
          </a:xfrm>
        </p:spPr>
        <p:txBody>
          <a:bodyPr/>
          <a:lstStyle/>
          <a:p>
            <a:r>
              <a:rPr lang="en-US" dirty="0" smtClean="0"/>
              <a:t>Final outcome of the web pages</a:t>
            </a:r>
            <a:endParaRPr lang="en-US" dirty="0"/>
          </a:p>
        </p:txBody>
      </p:sp>
    </p:spTree>
    <p:extLst>
      <p:ext uri="{BB962C8B-B14F-4D97-AF65-F5344CB8AC3E}">
        <p14:creationId xmlns:p14="http://schemas.microsoft.com/office/powerpoint/2010/main" val="3806495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Home page (landing page)</a:t>
            </a:r>
          </a:p>
        </p:txBody>
      </p:sp>
      <p:pic>
        <p:nvPicPr>
          <p:cNvPr id="8" name="Content Placeholder 7"/>
          <p:cNvPicPr>
            <a:picLocks noGrp="1" noChangeAspect="1"/>
          </p:cNvPicPr>
          <p:nvPr>
            <p:ph idx="1"/>
          </p:nvPr>
        </p:nvPicPr>
        <p:blipFill>
          <a:blip r:embed="rId2"/>
          <a:stretch>
            <a:fillRect/>
          </a:stretch>
        </p:blipFill>
        <p:spPr>
          <a:xfrm>
            <a:off x="838200" y="1690687"/>
            <a:ext cx="7892332" cy="4439437"/>
          </a:xfrm>
          <a:prstGeom prst="rect">
            <a:avLst/>
          </a:prstGeom>
          <a:ln>
            <a:noFill/>
          </a:ln>
          <a:effectLst>
            <a:outerShdw blurRad="190500" algn="tl" rotWithShape="0">
              <a:srgbClr val="000000">
                <a:alpha val="70000"/>
              </a:srgbClr>
            </a:outerShdw>
          </a:effectLst>
        </p:spPr>
      </p:pic>
      <p:sp>
        <p:nvSpPr>
          <p:cNvPr id="9" name="TextBox 8"/>
          <p:cNvSpPr txBox="1"/>
          <p:nvPr/>
        </p:nvSpPr>
        <p:spPr>
          <a:xfrm>
            <a:off x="9096375" y="1690687"/>
            <a:ext cx="2647950" cy="2554545"/>
          </a:xfrm>
          <a:prstGeom prst="rect">
            <a:avLst/>
          </a:prstGeom>
          <a:noFill/>
        </p:spPr>
        <p:txBody>
          <a:bodyPr wrap="square" rtlCol="0">
            <a:spAutoFit/>
          </a:bodyPr>
          <a:lstStyle/>
          <a:p>
            <a:r>
              <a:rPr lang="en-US" sz="1600" dirty="0" smtClean="0">
                <a:solidFill>
                  <a:schemeClr val="bg1"/>
                </a:solidFill>
              </a:rPr>
              <a:t>This is my landing page. I have add the coerces and relevant posts with some details to show a clean page to the viewer at the 1</a:t>
            </a:r>
            <a:r>
              <a:rPr lang="en-US" sz="1600" baseline="30000" dirty="0" smtClean="0">
                <a:solidFill>
                  <a:schemeClr val="bg1"/>
                </a:solidFill>
              </a:rPr>
              <a:t>st</a:t>
            </a:r>
            <a:r>
              <a:rPr lang="en-US" sz="1600" dirty="0" smtClean="0">
                <a:solidFill>
                  <a:schemeClr val="bg1"/>
                </a:solidFill>
              </a:rPr>
              <a:t> page </a:t>
            </a:r>
          </a:p>
          <a:p>
            <a:endParaRPr lang="en-US" sz="1600" dirty="0">
              <a:solidFill>
                <a:schemeClr val="bg1"/>
              </a:solidFill>
            </a:endParaRPr>
          </a:p>
          <a:p>
            <a:r>
              <a:rPr lang="en-US" sz="1600" dirty="0" smtClean="0">
                <a:solidFill>
                  <a:schemeClr val="bg1"/>
                </a:solidFill>
              </a:rPr>
              <a:t>I have used hover effects on coerces to give a better feel.</a:t>
            </a:r>
            <a:endParaRPr lang="en-US" sz="1600" dirty="0">
              <a:solidFill>
                <a:schemeClr val="bg1"/>
              </a:solidFill>
            </a:endParaRPr>
          </a:p>
        </p:txBody>
      </p:sp>
    </p:spTree>
    <p:extLst>
      <p:ext uri="{BB962C8B-B14F-4D97-AF65-F5344CB8AC3E}">
        <p14:creationId xmlns:p14="http://schemas.microsoft.com/office/powerpoint/2010/main" val="1687405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Arial" panose="020B0604020202020204" pitchFamily="34" charset="0"/>
                <a:cs typeface="Arial" panose="020B0604020202020204" pitchFamily="34" charset="0"/>
              </a:rPr>
              <a:t>Testimonials</a:t>
            </a:r>
            <a:endParaRPr lang="en-US" dirty="0"/>
          </a:p>
        </p:txBody>
      </p:sp>
      <p:pic>
        <p:nvPicPr>
          <p:cNvPr id="4" name="Picture 3"/>
          <p:cNvPicPr>
            <a:picLocks noChangeAspect="1"/>
          </p:cNvPicPr>
          <p:nvPr/>
        </p:nvPicPr>
        <p:blipFill>
          <a:blip r:embed="rId2"/>
          <a:stretch>
            <a:fillRect/>
          </a:stretch>
        </p:blipFill>
        <p:spPr>
          <a:xfrm>
            <a:off x="838200" y="1789611"/>
            <a:ext cx="7799737" cy="4387352"/>
          </a:xfrm>
          <a:prstGeom prst="rect">
            <a:avLst/>
          </a:prstGeom>
          <a:ln>
            <a:noFill/>
          </a:ln>
          <a:effectLst>
            <a:outerShdw blurRad="190500" algn="tl" rotWithShape="0">
              <a:srgbClr val="000000">
                <a:alpha val="70000"/>
              </a:srgbClr>
            </a:outerShdw>
          </a:effectLst>
        </p:spPr>
      </p:pic>
      <p:sp>
        <p:nvSpPr>
          <p:cNvPr id="5" name="TextBox 4"/>
          <p:cNvSpPr txBox="1"/>
          <p:nvPr/>
        </p:nvSpPr>
        <p:spPr>
          <a:xfrm>
            <a:off x="9020175" y="1727699"/>
            <a:ext cx="2647950" cy="3046988"/>
          </a:xfrm>
          <a:prstGeom prst="rect">
            <a:avLst/>
          </a:prstGeom>
          <a:noFill/>
        </p:spPr>
        <p:txBody>
          <a:bodyPr wrap="square" rtlCol="0">
            <a:spAutoFit/>
          </a:bodyPr>
          <a:lstStyle/>
          <a:p>
            <a:r>
              <a:rPr lang="en-US" sz="1600" dirty="0" smtClean="0">
                <a:solidFill>
                  <a:schemeClr val="bg1"/>
                </a:solidFill>
              </a:rPr>
              <a:t>This is my testimonial page. I kept it simple so anyone can add there suggestions and see it on the right side box</a:t>
            </a:r>
          </a:p>
          <a:p>
            <a:endParaRPr lang="en-US" sz="1600" dirty="0">
              <a:solidFill>
                <a:schemeClr val="bg1"/>
              </a:solidFill>
            </a:endParaRPr>
          </a:p>
          <a:p>
            <a:r>
              <a:rPr lang="en-US" sz="1600" dirty="0" smtClean="0">
                <a:solidFill>
                  <a:schemeClr val="bg1"/>
                </a:solidFill>
              </a:rPr>
              <a:t>To this I have used database with </a:t>
            </a:r>
            <a:r>
              <a:rPr lang="en-US" sz="1600" dirty="0" err="1" smtClean="0">
                <a:solidFill>
                  <a:schemeClr val="bg1"/>
                </a:solidFill>
              </a:rPr>
              <a:t>MongoDb</a:t>
            </a:r>
            <a:r>
              <a:rPr lang="en-US" sz="1600" dirty="0" smtClean="0">
                <a:solidFill>
                  <a:schemeClr val="bg1"/>
                </a:solidFill>
              </a:rPr>
              <a:t>.</a:t>
            </a:r>
          </a:p>
          <a:p>
            <a:endParaRPr lang="en-US" sz="1600" dirty="0">
              <a:solidFill>
                <a:schemeClr val="bg1"/>
              </a:solidFill>
            </a:endParaRPr>
          </a:p>
          <a:p>
            <a:r>
              <a:rPr lang="en-US" sz="1600" dirty="0" smtClean="0">
                <a:solidFill>
                  <a:schemeClr val="bg1"/>
                </a:solidFill>
              </a:rPr>
              <a:t>So it displays the details with time and relevant message</a:t>
            </a:r>
            <a:endParaRPr lang="en-US" sz="1600" dirty="0">
              <a:solidFill>
                <a:schemeClr val="bg1"/>
              </a:solidFill>
            </a:endParaRPr>
          </a:p>
        </p:txBody>
      </p:sp>
    </p:spTree>
    <p:extLst>
      <p:ext uri="{BB962C8B-B14F-4D97-AF65-F5344CB8AC3E}">
        <p14:creationId xmlns:p14="http://schemas.microsoft.com/office/powerpoint/2010/main" val="3594860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32000"/>
            <a:ext cx="10515600" cy="1325563"/>
          </a:xfrm>
        </p:spPr>
        <p:txBody>
          <a:bodyPr/>
          <a:lstStyle/>
          <a:p>
            <a:r>
              <a:rPr lang="en-US" dirty="0"/>
              <a:t>Acknowledgment</a:t>
            </a:r>
          </a:p>
        </p:txBody>
      </p:sp>
      <p:sp>
        <p:nvSpPr>
          <p:cNvPr id="3" name="Content Placeholder 2"/>
          <p:cNvSpPr>
            <a:spLocks noGrp="1"/>
          </p:cNvSpPr>
          <p:nvPr>
            <p:ph idx="1"/>
          </p:nvPr>
        </p:nvSpPr>
        <p:spPr>
          <a:xfrm>
            <a:off x="838200" y="3667125"/>
            <a:ext cx="10515600" cy="2509838"/>
          </a:xfrm>
        </p:spPr>
        <p:txBody>
          <a:bodyPr>
            <a:normAutofit/>
          </a:bodyPr>
          <a:lstStyle/>
          <a:p>
            <a:pPr algn="ctr"/>
            <a:r>
              <a:rPr lang="en-US" sz="1600" dirty="0" smtClean="0"/>
              <a:t>I </a:t>
            </a:r>
            <a:r>
              <a:rPr lang="en-US" sz="1600" dirty="0"/>
              <a:t>hereby would like to thank, AMDT and lectures for the resources and teaching the required skills and assisting me. My parents for providing me with necessary resources. My </a:t>
            </a:r>
            <a:r>
              <a:rPr lang="en-US" sz="1600" dirty="0" smtClean="0"/>
              <a:t>friends colleges </a:t>
            </a:r>
            <a:r>
              <a:rPr lang="en-US" sz="1600" dirty="0"/>
              <a:t>for the support to make this project a success… </a:t>
            </a:r>
          </a:p>
        </p:txBody>
      </p:sp>
    </p:spTree>
    <p:extLst>
      <p:ext uri="{BB962C8B-B14F-4D97-AF65-F5344CB8AC3E}">
        <p14:creationId xmlns:p14="http://schemas.microsoft.com/office/powerpoint/2010/main" val="1405635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About the developer</a:t>
            </a:r>
          </a:p>
        </p:txBody>
      </p:sp>
      <p:pic>
        <p:nvPicPr>
          <p:cNvPr id="4" name="Picture 3"/>
          <p:cNvPicPr>
            <a:picLocks noChangeAspect="1"/>
          </p:cNvPicPr>
          <p:nvPr/>
        </p:nvPicPr>
        <p:blipFill>
          <a:blip r:embed="rId2"/>
          <a:stretch>
            <a:fillRect/>
          </a:stretch>
        </p:blipFill>
        <p:spPr>
          <a:xfrm>
            <a:off x="838200" y="1789611"/>
            <a:ext cx="7799738" cy="4387352"/>
          </a:xfrm>
          <a:prstGeom prst="rect">
            <a:avLst/>
          </a:prstGeom>
          <a:ln>
            <a:noFill/>
          </a:ln>
          <a:effectLst>
            <a:outerShdw blurRad="190500" algn="tl" rotWithShape="0">
              <a:srgbClr val="000000">
                <a:alpha val="70000"/>
              </a:srgbClr>
            </a:outerShdw>
          </a:effectLst>
        </p:spPr>
      </p:pic>
      <p:sp>
        <p:nvSpPr>
          <p:cNvPr id="5" name="TextBox 4"/>
          <p:cNvSpPr txBox="1"/>
          <p:nvPr/>
        </p:nvSpPr>
        <p:spPr>
          <a:xfrm>
            <a:off x="9124950" y="1789611"/>
            <a:ext cx="2647950" cy="2062103"/>
          </a:xfrm>
          <a:prstGeom prst="rect">
            <a:avLst/>
          </a:prstGeom>
          <a:noFill/>
        </p:spPr>
        <p:txBody>
          <a:bodyPr wrap="square" rtlCol="0">
            <a:spAutoFit/>
          </a:bodyPr>
          <a:lstStyle/>
          <a:p>
            <a:r>
              <a:rPr lang="en-US" sz="1600" dirty="0" smtClean="0">
                <a:solidFill>
                  <a:schemeClr val="bg1"/>
                </a:solidFill>
              </a:rPr>
              <a:t>This is my portfolio page that I included my details plus work I've done, videos I created.</a:t>
            </a:r>
          </a:p>
          <a:p>
            <a:endParaRPr lang="en-US" sz="1600" dirty="0">
              <a:solidFill>
                <a:schemeClr val="bg1"/>
              </a:solidFill>
            </a:endParaRPr>
          </a:p>
          <a:p>
            <a:r>
              <a:rPr lang="en-US" sz="1600" dirty="0" smtClean="0">
                <a:solidFill>
                  <a:schemeClr val="bg1"/>
                </a:solidFill>
              </a:rPr>
              <a:t>I used html and </a:t>
            </a:r>
            <a:r>
              <a:rPr lang="en-US" sz="1600" dirty="0" err="1" smtClean="0">
                <a:solidFill>
                  <a:schemeClr val="bg1"/>
                </a:solidFill>
              </a:rPr>
              <a:t>css</a:t>
            </a:r>
            <a:r>
              <a:rPr lang="en-US" sz="1600" dirty="0" smtClean="0">
                <a:solidFill>
                  <a:schemeClr val="bg1"/>
                </a:solidFill>
              </a:rPr>
              <a:t> to make a nice page to the about the developer</a:t>
            </a:r>
            <a:endParaRPr lang="en-US" sz="1600" dirty="0">
              <a:solidFill>
                <a:schemeClr val="bg1"/>
              </a:solidFill>
            </a:endParaRPr>
          </a:p>
        </p:txBody>
      </p:sp>
    </p:spTree>
    <p:extLst>
      <p:ext uri="{BB962C8B-B14F-4D97-AF65-F5344CB8AC3E}">
        <p14:creationId xmlns:p14="http://schemas.microsoft.com/office/powerpoint/2010/main" val="705236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Contact us</a:t>
            </a:r>
          </a:p>
        </p:txBody>
      </p:sp>
      <p:pic>
        <p:nvPicPr>
          <p:cNvPr id="4" name="Picture 3"/>
          <p:cNvPicPr>
            <a:picLocks noChangeAspect="1"/>
          </p:cNvPicPr>
          <p:nvPr/>
        </p:nvPicPr>
        <p:blipFill>
          <a:blip r:embed="rId2"/>
          <a:stretch>
            <a:fillRect/>
          </a:stretch>
        </p:blipFill>
        <p:spPr>
          <a:xfrm>
            <a:off x="838200" y="1789611"/>
            <a:ext cx="7799737" cy="4387352"/>
          </a:xfrm>
          <a:prstGeom prst="rect">
            <a:avLst/>
          </a:prstGeom>
          <a:ln>
            <a:noFill/>
          </a:ln>
          <a:effectLst>
            <a:outerShdw blurRad="190500" algn="tl" rotWithShape="0">
              <a:srgbClr val="000000">
                <a:alpha val="70000"/>
              </a:srgbClr>
            </a:outerShdw>
          </a:effectLst>
        </p:spPr>
      </p:pic>
      <p:sp>
        <p:nvSpPr>
          <p:cNvPr id="6" name="TextBox 5"/>
          <p:cNvSpPr txBox="1"/>
          <p:nvPr/>
        </p:nvSpPr>
        <p:spPr>
          <a:xfrm>
            <a:off x="9096375" y="1690687"/>
            <a:ext cx="2647950" cy="3293209"/>
          </a:xfrm>
          <a:prstGeom prst="rect">
            <a:avLst/>
          </a:prstGeom>
          <a:noFill/>
        </p:spPr>
        <p:txBody>
          <a:bodyPr wrap="square" rtlCol="0">
            <a:spAutoFit/>
          </a:bodyPr>
          <a:lstStyle/>
          <a:p>
            <a:r>
              <a:rPr lang="en-US" sz="1600" dirty="0" smtClean="0">
                <a:solidFill>
                  <a:schemeClr val="bg1"/>
                </a:solidFill>
              </a:rPr>
              <a:t>This is my contact us page. This also I kept simple to make the viewer feel the minimalism.</a:t>
            </a:r>
          </a:p>
          <a:p>
            <a:endParaRPr lang="en-US" sz="1600" dirty="0">
              <a:solidFill>
                <a:schemeClr val="bg1"/>
              </a:solidFill>
            </a:endParaRPr>
          </a:p>
          <a:p>
            <a:r>
              <a:rPr lang="en-US" sz="1600" dirty="0" smtClean="0">
                <a:solidFill>
                  <a:schemeClr val="bg1"/>
                </a:solidFill>
              </a:rPr>
              <a:t>I have used mailer.js to send email on the contact us page</a:t>
            </a:r>
          </a:p>
          <a:p>
            <a:endParaRPr lang="en-US" sz="1600" dirty="0">
              <a:solidFill>
                <a:schemeClr val="bg1"/>
              </a:solidFill>
            </a:endParaRPr>
          </a:p>
          <a:p>
            <a:r>
              <a:rPr lang="en-US" sz="1600" dirty="0" smtClean="0">
                <a:solidFill>
                  <a:schemeClr val="bg1"/>
                </a:solidFill>
              </a:rPr>
              <a:t>So anyone can contact </a:t>
            </a:r>
            <a:r>
              <a:rPr lang="en-US" sz="1600" dirty="0" err="1">
                <a:solidFill>
                  <a:schemeClr val="bg1"/>
                </a:solidFill>
              </a:rPr>
              <a:t>A</a:t>
            </a:r>
            <a:r>
              <a:rPr lang="en-US" sz="1600" dirty="0" err="1" smtClean="0">
                <a:solidFill>
                  <a:schemeClr val="bg1"/>
                </a:solidFill>
              </a:rPr>
              <a:t>mdt</a:t>
            </a:r>
            <a:r>
              <a:rPr lang="en-US" sz="1600" dirty="0" smtClean="0">
                <a:solidFill>
                  <a:schemeClr val="bg1"/>
                </a:solidFill>
              </a:rPr>
              <a:t> through their email, and that email will be send to our email.</a:t>
            </a:r>
            <a:endParaRPr lang="en-US" sz="1600" dirty="0">
              <a:solidFill>
                <a:schemeClr val="bg1"/>
              </a:solidFill>
            </a:endParaRPr>
          </a:p>
        </p:txBody>
      </p:sp>
    </p:spTree>
    <p:extLst>
      <p:ext uri="{BB962C8B-B14F-4D97-AF65-F5344CB8AC3E}">
        <p14:creationId xmlns:p14="http://schemas.microsoft.com/office/powerpoint/2010/main" val="3820337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Gallery</a:t>
            </a:r>
          </a:p>
        </p:txBody>
      </p:sp>
      <p:pic>
        <p:nvPicPr>
          <p:cNvPr id="4" name="Picture 3"/>
          <p:cNvPicPr>
            <a:picLocks noChangeAspect="1"/>
          </p:cNvPicPr>
          <p:nvPr/>
        </p:nvPicPr>
        <p:blipFill>
          <a:blip r:embed="rId2"/>
          <a:stretch>
            <a:fillRect/>
          </a:stretch>
        </p:blipFill>
        <p:spPr>
          <a:xfrm>
            <a:off x="838201" y="1789611"/>
            <a:ext cx="7799736" cy="4387352"/>
          </a:xfrm>
          <a:prstGeom prst="rect">
            <a:avLst/>
          </a:prstGeom>
          <a:ln>
            <a:noFill/>
          </a:ln>
          <a:effectLst>
            <a:outerShdw blurRad="190500" algn="tl" rotWithShape="0">
              <a:srgbClr val="000000">
                <a:alpha val="70000"/>
              </a:srgbClr>
            </a:outerShdw>
          </a:effectLst>
        </p:spPr>
      </p:pic>
      <p:sp>
        <p:nvSpPr>
          <p:cNvPr id="6" name="TextBox 5"/>
          <p:cNvSpPr txBox="1"/>
          <p:nvPr/>
        </p:nvSpPr>
        <p:spPr>
          <a:xfrm>
            <a:off x="9124950" y="1789611"/>
            <a:ext cx="2647950" cy="2800767"/>
          </a:xfrm>
          <a:prstGeom prst="rect">
            <a:avLst/>
          </a:prstGeom>
          <a:noFill/>
        </p:spPr>
        <p:txBody>
          <a:bodyPr wrap="square" rtlCol="0">
            <a:spAutoFit/>
          </a:bodyPr>
          <a:lstStyle/>
          <a:p>
            <a:r>
              <a:rPr lang="en-US" sz="1600" dirty="0" smtClean="0">
                <a:solidFill>
                  <a:schemeClr val="bg1"/>
                </a:solidFill>
              </a:rPr>
              <a:t>This is my last page I have used a extra page as the gallery I have included some of the albums and events in </a:t>
            </a:r>
            <a:r>
              <a:rPr lang="en-US" sz="1600" dirty="0" err="1">
                <a:solidFill>
                  <a:schemeClr val="bg1"/>
                </a:solidFill>
              </a:rPr>
              <a:t>A</a:t>
            </a:r>
            <a:r>
              <a:rPr lang="en-US" sz="1600" dirty="0" err="1" smtClean="0">
                <a:solidFill>
                  <a:schemeClr val="bg1"/>
                </a:solidFill>
              </a:rPr>
              <a:t>mdt</a:t>
            </a:r>
            <a:r>
              <a:rPr lang="en-US" sz="1600" dirty="0" smtClean="0">
                <a:solidFill>
                  <a:schemeClr val="bg1"/>
                </a:solidFill>
              </a:rPr>
              <a:t> and linked them in to the official website albums.</a:t>
            </a:r>
          </a:p>
          <a:p>
            <a:endParaRPr lang="en-US" sz="1600" dirty="0">
              <a:solidFill>
                <a:schemeClr val="bg1"/>
              </a:solidFill>
            </a:endParaRPr>
          </a:p>
          <a:p>
            <a:r>
              <a:rPr lang="en-US" sz="1600" dirty="0" smtClean="0">
                <a:solidFill>
                  <a:schemeClr val="bg1"/>
                </a:solidFill>
              </a:rPr>
              <a:t>Also I used the upcoming event with hover styles to this page.</a:t>
            </a:r>
            <a:endParaRPr lang="en-US" sz="1600" dirty="0">
              <a:solidFill>
                <a:schemeClr val="bg1"/>
              </a:solidFill>
            </a:endParaRPr>
          </a:p>
        </p:txBody>
      </p:sp>
    </p:spTree>
    <p:extLst>
      <p:ext uri="{BB962C8B-B14F-4D97-AF65-F5344CB8AC3E}">
        <p14:creationId xmlns:p14="http://schemas.microsoft.com/office/powerpoint/2010/main" val="2076565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975" y="2393028"/>
            <a:ext cx="10515600" cy="1325563"/>
          </a:xfrm>
        </p:spPr>
        <p:txBody>
          <a:bodyPr/>
          <a:lstStyle/>
          <a:p>
            <a:r>
              <a:rPr lang="en-US" dirty="0"/>
              <a:t>User </a:t>
            </a:r>
            <a:r>
              <a:rPr lang="en-US" dirty="0" smtClean="0"/>
              <a:t>Acceptance Testing</a:t>
            </a:r>
            <a:endParaRPr lang="en-US" dirty="0"/>
          </a:p>
        </p:txBody>
      </p:sp>
    </p:spTree>
    <p:extLst>
      <p:ext uri="{BB962C8B-B14F-4D97-AF65-F5344CB8AC3E}">
        <p14:creationId xmlns:p14="http://schemas.microsoft.com/office/powerpoint/2010/main" val="2959324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a:t>
            </a:r>
            <a:r>
              <a:rPr lang="en-US" dirty="0"/>
              <a:t>acceptance </a:t>
            </a:r>
            <a:r>
              <a:rPr lang="en-US" dirty="0" smtClean="0"/>
              <a:t>testing that I did</a:t>
            </a:r>
            <a:endParaRPr lang="en-US" dirty="0"/>
          </a:p>
        </p:txBody>
      </p:sp>
      <p:sp>
        <p:nvSpPr>
          <p:cNvPr id="3" name="Content Placeholder 2"/>
          <p:cNvSpPr>
            <a:spLocks noGrp="1"/>
          </p:cNvSpPr>
          <p:nvPr>
            <p:ph idx="1"/>
          </p:nvPr>
        </p:nvSpPr>
        <p:spPr>
          <a:xfrm>
            <a:off x="5657850" y="2268785"/>
            <a:ext cx="5695950" cy="3908177"/>
          </a:xfrm>
        </p:spPr>
        <p:txBody>
          <a:bodyPr/>
          <a:lstStyle/>
          <a:p>
            <a:r>
              <a:rPr lang="en-US" dirty="0" smtClean="0"/>
              <a:t>My cousin said that the Navigation bar is too dark so I had to change it to a light blue color because it looked good on it. </a:t>
            </a:r>
            <a:endParaRPr lang="en-US" dirty="0"/>
          </a:p>
        </p:txBody>
      </p:sp>
      <p:pic>
        <p:nvPicPr>
          <p:cNvPr id="4" name="Picture 3"/>
          <p:cNvPicPr>
            <a:picLocks noChangeAspect="1"/>
          </p:cNvPicPr>
          <p:nvPr/>
        </p:nvPicPr>
        <p:blipFill>
          <a:blip r:embed="rId2"/>
          <a:stretch>
            <a:fillRect/>
          </a:stretch>
        </p:blipFill>
        <p:spPr>
          <a:xfrm>
            <a:off x="685801" y="1815561"/>
            <a:ext cx="4534868" cy="2550863"/>
          </a:xfrm>
          <a:prstGeom prst="rect">
            <a:avLst/>
          </a:prstGeom>
        </p:spPr>
      </p:pic>
      <p:cxnSp>
        <p:nvCxnSpPr>
          <p:cNvPr id="5" name="Straight Arrow Connector 4"/>
          <p:cNvCxnSpPr/>
          <p:nvPr/>
        </p:nvCxnSpPr>
        <p:spPr>
          <a:xfrm flipH="1" flipV="1">
            <a:off x="4459852" y="2137729"/>
            <a:ext cx="206477" cy="611812"/>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6" name="TextBox 5"/>
          <p:cNvSpPr txBox="1"/>
          <p:nvPr/>
        </p:nvSpPr>
        <p:spPr>
          <a:xfrm>
            <a:off x="4123119" y="2773152"/>
            <a:ext cx="946354" cy="523220"/>
          </a:xfrm>
          <a:prstGeom prst="rect">
            <a:avLst/>
          </a:prstGeom>
          <a:solidFill>
            <a:schemeClr val="accent4">
              <a:lumMod val="40000"/>
              <a:lumOff val="60000"/>
            </a:schemeClr>
          </a:solidFill>
          <a:ln>
            <a:solidFill>
              <a:srgbClr val="FF0000"/>
            </a:solidFill>
          </a:ln>
        </p:spPr>
        <p:txBody>
          <a:bodyPr wrap="square" rtlCol="0">
            <a:spAutoFit/>
          </a:bodyPr>
          <a:lstStyle/>
          <a:p>
            <a:pPr algn="ctr"/>
            <a:r>
              <a:rPr lang="en-US" sz="1400" dirty="0" smtClean="0"/>
              <a:t>Color change</a:t>
            </a:r>
            <a:endParaRPr lang="en-US" sz="1400" dirty="0"/>
          </a:p>
        </p:txBody>
      </p:sp>
      <p:pic>
        <p:nvPicPr>
          <p:cNvPr id="7" name="Picture 6"/>
          <p:cNvPicPr>
            <a:picLocks noChangeAspect="1"/>
          </p:cNvPicPr>
          <p:nvPr/>
        </p:nvPicPr>
        <p:blipFill>
          <a:blip r:embed="rId3"/>
          <a:stretch>
            <a:fillRect/>
          </a:stretch>
        </p:blipFill>
        <p:spPr>
          <a:xfrm>
            <a:off x="685801" y="4491297"/>
            <a:ext cx="3130826" cy="1761090"/>
          </a:xfrm>
          <a:prstGeom prst="rect">
            <a:avLst/>
          </a:prstGeom>
        </p:spPr>
      </p:pic>
      <p:sp>
        <p:nvSpPr>
          <p:cNvPr id="8" name="TextBox 7"/>
          <p:cNvSpPr txBox="1"/>
          <p:nvPr/>
        </p:nvSpPr>
        <p:spPr>
          <a:xfrm>
            <a:off x="4208208" y="5483960"/>
            <a:ext cx="2156277" cy="523220"/>
          </a:xfrm>
          <a:prstGeom prst="rect">
            <a:avLst/>
          </a:prstGeom>
          <a:solidFill>
            <a:schemeClr val="accent4">
              <a:lumMod val="40000"/>
              <a:lumOff val="60000"/>
            </a:schemeClr>
          </a:solidFill>
          <a:ln>
            <a:solidFill>
              <a:srgbClr val="FF0000"/>
            </a:solidFill>
          </a:ln>
        </p:spPr>
        <p:txBody>
          <a:bodyPr wrap="square" rtlCol="0">
            <a:spAutoFit/>
          </a:bodyPr>
          <a:lstStyle/>
          <a:p>
            <a:pPr algn="ctr"/>
            <a:r>
              <a:rPr lang="en-US" sz="1400" dirty="0" smtClean="0"/>
              <a:t>I changed the </a:t>
            </a:r>
            <a:r>
              <a:rPr lang="en-US" sz="1400" dirty="0" err="1" smtClean="0"/>
              <a:t>colour</a:t>
            </a:r>
            <a:r>
              <a:rPr lang="en-US" sz="1400" dirty="0" smtClean="0"/>
              <a:t> in to blue</a:t>
            </a:r>
            <a:endParaRPr lang="en-US" sz="1400" dirty="0"/>
          </a:p>
        </p:txBody>
      </p:sp>
      <p:cxnSp>
        <p:nvCxnSpPr>
          <p:cNvPr id="9" name="Straight Arrow Connector 8"/>
          <p:cNvCxnSpPr/>
          <p:nvPr/>
        </p:nvCxnSpPr>
        <p:spPr>
          <a:xfrm flipH="1" flipV="1">
            <a:off x="1692801" y="5169961"/>
            <a:ext cx="2531299" cy="419806"/>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4067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acceptance testing that I did</a:t>
            </a:r>
          </a:p>
        </p:txBody>
      </p:sp>
      <p:sp>
        <p:nvSpPr>
          <p:cNvPr id="3" name="Content Placeholder 2"/>
          <p:cNvSpPr>
            <a:spLocks noGrp="1"/>
          </p:cNvSpPr>
          <p:nvPr>
            <p:ph idx="1"/>
          </p:nvPr>
        </p:nvSpPr>
        <p:spPr>
          <a:xfrm>
            <a:off x="6505574" y="1789611"/>
            <a:ext cx="4848225" cy="4387352"/>
          </a:xfrm>
        </p:spPr>
        <p:txBody>
          <a:bodyPr/>
          <a:lstStyle/>
          <a:p>
            <a:r>
              <a:rPr lang="en-US" dirty="0" smtClean="0"/>
              <a:t>Home button was as a text “</a:t>
            </a:r>
            <a:r>
              <a:rPr lang="en-US" dirty="0" err="1"/>
              <a:t>A</a:t>
            </a:r>
            <a:r>
              <a:rPr lang="en-US" dirty="0" err="1" smtClean="0"/>
              <a:t>mdt</a:t>
            </a:r>
            <a:r>
              <a:rPr lang="en-US" dirty="0" smtClean="0"/>
              <a:t> Website 2020” I had to  changed it in to the </a:t>
            </a:r>
            <a:r>
              <a:rPr lang="en-US" dirty="0" err="1"/>
              <a:t>A</a:t>
            </a:r>
            <a:r>
              <a:rPr lang="en-US" dirty="0" err="1" smtClean="0"/>
              <a:t>mdt</a:t>
            </a:r>
            <a:r>
              <a:rPr lang="en-US" dirty="0" smtClean="0"/>
              <a:t> logo instead because it looked more professional. </a:t>
            </a:r>
            <a:endParaRPr lang="en-US" dirty="0"/>
          </a:p>
        </p:txBody>
      </p:sp>
      <p:pic>
        <p:nvPicPr>
          <p:cNvPr id="4" name="Picture 3"/>
          <p:cNvPicPr>
            <a:picLocks noChangeAspect="1"/>
          </p:cNvPicPr>
          <p:nvPr/>
        </p:nvPicPr>
        <p:blipFill>
          <a:blip r:embed="rId2"/>
          <a:stretch>
            <a:fillRect/>
          </a:stretch>
        </p:blipFill>
        <p:spPr>
          <a:xfrm>
            <a:off x="838200" y="1789611"/>
            <a:ext cx="5305425" cy="2984301"/>
          </a:xfrm>
          <a:prstGeom prst="rect">
            <a:avLst/>
          </a:prstGeom>
        </p:spPr>
      </p:pic>
      <p:cxnSp>
        <p:nvCxnSpPr>
          <p:cNvPr id="7" name="Straight Arrow Connector 6"/>
          <p:cNvCxnSpPr/>
          <p:nvPr/>
        </p:nvCxnSpPr>
        <p:spPr>
          <a:xfrm flipH="1" flipV="1">
            <a:off x="1113504" y="2183007"/>
            <a:ext cx="206477" cy="611812"/>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11" name="TextBox 10"/>
          <p:cNvSpPr txBox="1"/>
          <p:nvPr/>
        </p:nvSpPr>
        <p:spPr>
          <a:xfrm>
            <a:off x="911943" y="2818883"/>
            <a:ext cx="946354" cy="738664"/>
          </a:xfrm>
          <a:prstGeom prst="rect">
            <a:avLst/>
          </a:prstGeom>
          <a:solidFill>
            <a:schemeClr val="accent4">
              <a:lumMod val="40000"/>
              <a:lumOff val="60000"/>
            </a:schemeClr>
          </a:solidFill>
          <a:ln>
            <a:solidFill>
              <a:srgbClr val="FF0000"/>
            </a:solidFill>
          </a:ln>
        </p:spPr>
        <p:txBody>
          <a:bodyPr wrap="square" rtlCol="0">
            <a:spAutoFit/>
          </a:bodyPr>
          <a:lstStyle/>
          <a:p>
            <a:pPr algn="ctr"/>
            <a:r>
              <a:rPr lang="en-US" sz="1400" dirty="0" smtClean="0"/>
              <a:t>Changed to the logo</a:t>
            </a:r>
            <a:endParaRPr lang="en-US" sz="1400" dirty="0"/>
          </a:p>
        </p:txBody>
      </p:sp>
    </p:spTree>
    <p:extLst>
      <p:ext uri="{BB962C8B-B14F-4D97-AF65-F5344CB8AC3E}">
        <p14:creationId xmlns:p14="http://schemas.microsoft.com/office/powerpoint/2010/main" val="1654650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a:xfrm>
            <a:off x="838200" y="2752725"/>
            <a:ext cx="10515600" cy="3424238"/>
          </a:xfrm>
        </p:spPr>
        <p:txBody>
          <a:bodyPr/>
          <a:lstStyle/>
          <a:p>
            <a:r>
              <a:rPr lang="en-US" sz="1600" dirty="0"/>
              <a:t>Nielsen Norman Group. 2020. 10 Heuristics For User Interface Design: Article By </a:t>
            </a:r>
            <a:r>
              <a:rPr lang="en-US" sz="1600" dirty="0" err="1"/>
              <a:t>Jakob</a:t>
            </a:r>
            <a:r>
              <a:rPr lang="en-US" sz="1600" dirty="0"/>
              <a:t> Nielsen. [online] Available at: &lt;https://www.nngroup.com/articles/ten-usability-heuristics/&gt; [Accessed 16 June 2020].</a:t>
            </a:r>
          </a:p>
          <a:p>
            <a:endParaRPr lang="en-US" dirty="0"/>
          </a:p>
        </p:txBody>
      </p:sp>
    </p:spTree>
    <p:extLst>
      <p:ext uri="{BB962C8B-B14F-4D97-AF65-F5344CB8AC3E}">
        <p14:creationId xmlns:p14="http://schemas.microsoft.com/office/powerpoint/2010/main" val="2663503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097" y="2422525"/>
            <a:ext cx="10515600" cy="1325563"/>
          </a:xfrm>
        </p:spPr>
        <p:txBody>
          <a:bodyPr/>
          <a:lstStyle/>
          <a:p>
            <a:r>
              <a:rPr lang="en-US" dirty="0" smtClean="0"/>
              <a:t>Thank You!</a:t>
            </a:r>
            <a:endParaRPr lang="en-US" dirty="0"/>
          </a:p>
        </p:txBody>
      </p:sp>
    </p:spTree>
    <p:extLst>
      <p:ext uri="{BB962C8B-B14F-4D97-AF65-F5344CB8AC3E}">
        <p14:creationId xmlns:p14="http://schemas.microsoft.com/office/powerpoint/2010/main" val="529069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Wireframes</a:t>
            </a:r>
          </a:p>
          <a:p>
            <a:pPr marL="514350" indent="-514350">
              <a:buFont typeface="+mj-lt"/>
              <a:buAutoNum type="arabicPeriod"/>
            </a:pPr>
            <a:r>
              <a:rPr lang="en-US" dirty="0"/>
              <a:t>Usability </a:t>
            </a:r>
            <a:r>
              <a:rPr lang="en-US" dirty="0" smtClean="0"/>
              <a:t>Principles (JAKOB </a:t>
            </a:r>
            <a:r>
              <a:rPr lang="en-US" dirty="0"/>
              <a:t>NIELSEN’S USABILITY </a:t>
            </a:r>
            <a:r>
              <a:rPr lang="en-US" dirty="0" smtClean="0"/>
              <a:t>PRINCIPLES)</a:t>
            </a:r>
          </a:p>
          <a:p>
            <a:pPr marL="514350" indent="-514350">
              <a:buFont typeface="+mj-lt"/>
              <a:buAutoNum type="arabicPeriod"/>
            </a:pPr>
            <a:r>
              <a:rPr lang="en-US" dirty="0"/>
              <a:t>Final outcome of the web </a:t>
            </a:r>
            <a:r>
              <a:rPr lang="en-US" dirty="0" smtClean="0"/>
              <a:t>pages</a:t>
            </a:r>
          </a:p>
          <a:p>
            <a:pPr marL="514350" indent="-514350">
              <a:buFont typeface="+mj-lt"/>
              <a:buAutoNum type="arabicPeriod"/>
            </a:pPr>
            <a:r>
              <a:rPr lang="en-US" dirty="0"/>
              <a:t>User Acceptance Testing</a:t>
            </a:r>
            <a:endParaRPr lang="en-US" dirty="0" smtClean="0"/>
          </a:p>
          <a:p>
            <a:pPr marL="514350" indent="-514350">
              <a:buFont typeface="+mj-lt"/>
              <a:buAutoNum type="arabicPeriod"/>
            </a:pPr>
            <a:endParaRPr lang="en-US" dirty="0" smtClean="0"/>
          </a:p>
          <a:p>
            <a:pPr marL="514350" indent="-514350">
              <a:buFont typeface="+mj-lt"/>
              <a:buAutoNum type="arabicPeriod"/>
            </a:pPr>
            <a:endParaRPr lang="en-US" dirty="0"/>
          </a:p>
        </p:txBody>
      </p:sp>
    </p:spTree>
    <p:extLst>
      <p:ext uri="{BB962C8B-B14F-4D97-AF65-F5344CB8AC3E}">
        <p14:creationId xmlns:p14="http://schemas.microsoft.com/office/powerpoint/2010/main" val="20599713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725" y="650875"/>
            <a:ext cx="10515600" cy="1325563"/>
          </a:xfrm>
        </p:spPr>
        <p:txBody>
          <a:bodyPr/>
          <a:lstStyle/>
          <a:p>
            <a:r>
              <a:rPr lang="en-US" dirty="0" smtClean="0"/>
              <a:t>Little bit about the website</a:t>
            </a:r>
            <a:endParaRPr lang="en-US" dirty="0"/>
          </a:p>
        </p:txBody>
      </p:sp>
      <p:pic>
        <p:nvPicPr>
          <p:cNvPr id="4" name="Content Placeholder 7"/>
          <p:cNvPicPr>
            <a:picLocks noChangeAspect="1"/>
          </p:cNvPicPr>
          <p:nvPr/>
        </p:nvPicPr>
        <p:blipFill>
          <a:blip r:embed="rId2"/>
          <a:stretch>
            <a:fillRect/>
          </a:stretch>
        </p:blipFill>
        <p:spPr>
          <a:xfrm>
            <a:off x="1200150" y="2663990"/>
            <a:ext cx="1876425" cy="1055489"/>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3"/>
          <a:stretch>
            <a:fillRect/>
          </a:stretch>
        </p:blipFill>
        <p:spPr>
          <a:xfrm>
            <a:off x="3168545" y="2676373"/>
            <a:ext cx="1854410" cy="1043106"/>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4"/>
          <a:stretch>
            <a:fillRect/>
          </a:stretch>
        </p:blipFill>
        <p:spPr>
          <a:xfrm>
            <a:off x="9007685" y="2676373"/>
            <a:ext cx="1854411" cy="1043106"/>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5"/>
          <a:stretch>
            <a:fillRect/>
          </a:stretch>
        </p:blipFill>
        <p:spPr>
          <a:xfrm>
            <a:off x="5114925" y="2676373"/>
            <a:ext cx="1854410" cy="104310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6"/>
          <a:stretch>
            <a:fillRect/>
          </a:stretch>
        </p:blipFill>
        <p:spPr>
          <a:xfrm>
            <a:off x="7061305" y="2676373"/>
            <a:ext cx="1854410" cy="1043106"/>
          </a:xfrm>
          <a:prstGeom prst="rect">
            <a:avLst/>
          </a:prstGeom>
          <a:ln>
            <a:noFill/>
          </a:ln>
          <a:effectLst>
            <a:outerShdw blurRad="190500" algn="tl" rotWithShape="0">
              <a:srgbClr val="000000">
                <a:alpha val="70000"/>
              </a:srgbClr>
            </a:outerShdw>
          </a:effectLst>
        </p:spPr>
      </p:pic>
      <p:sp>
        <p:nvSpPr>
          <p:cNvPr id="10" name="TextBox 9"/>
          <p:cNvSpPr txBox="1"/>
          <p:nvPr/>
        </p:nvSpPr>
        <p:spPr>
          <a:xfrm>
            <a:off x="1200150" y="4295775"/>
            <a:ext cx="9661945"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chemeClr val="bg1"/>
                </a:solidFill>
              </a:rPr>
              <a:t>I have used a light color theme on the website. (White, blue and Gray colors)</a:t>
            </a:r>
          </a:p>
          <a:p>
            <a:pPr marL="285750" indent="-285750">
              <a:buFont typeface="Arial" panose="020B0604020202020204" pitchFamily="34" charset="0"/>
              <a:buChar char="•"/>
            </a:pPr>
            <a:endParaRPr lang="en-US" sz="1600" dirty="0" smtClean="0">
              <a:solidFill>
                <a:schemeClr val="bg1"/>
              </a:solidFill>
            </a:endParaRPr>
          </a:p>
          <a:p>
            <a:pPr marL="285750" indent="-285750">
              <a:buFont typeface="Arial" panose="020B0604020202020204" pitchFamily="34" charset="0"/>
              <a:buChar char="•"/>
            </a:pPr>
            <a:r>
              <a:rPr lang="en-US" sz="1600" dirty="0" smtClean="0">
                <a:solidFill>
                  <a:schemeClr val="bg1"/>
                </a:solidFill>
              </a:rPr>
              <a:t>A simple way of presenting the things needed to be seen on the site.</a:t>
            </a:r>
          </a:p>
          <a:p>
            <a:pPr marL="285750" indent="-285750">
              <a:buFont typeface="Arial" panose="020B0604020202020204" pitchFamily="34" charset="0"/>
              <a:buChar char="•"/>
            </a:pPr>
            <a:endParaRPr lang="en-US" sz="1600" dirty="0" smtClean="0">
              <a:solidFill>
                <a:schemeClr val="bg1"/>
              </a:solidFill>
            </a:endParaRPr>
          </a:p>
          <a:p>
            <a:pPr marL="285750" indent="-285750">
              <a:buFont typeface="Arial" panose="020B0604020202020204" pitchFamily="34" charset="0"/>
              <a:buChar char="•"/>
            </a:pPr>
            <a:r>
              <a:rPr lang="en-US" sz="1600" dirty="0" smtClean="0">
                <a:solidFill>
                  <a:schemeClr val="bg1"/>
                </a:solidFill>
              </a:rPr>
              <a:t>Through out the site I have try to show its </a:t>
            </a:r>
            <a:r>
              <a:rPr lang="en-US" sz="1600" dirty="0">
                <a:solidFill>
                  <a:schemeClr val="bg1"/>
                </a:solidFill>
              </a:rPr>
              <a:t>minimalist </a:t>
            </a:r>
            <a:r>
              <a:rPr lang="en-US" sz="1600" dirty="0" smtClean="0">
                <a:solidFill>
                  <a:schemeClr val="bg1"/>
                </a:solidFill>
              </a:rPr>
              <a:t>design.</a:t>
            </a:r>
          </a:p>
          <a:p>
            <a:pPr marL="285750" indent="-285750">
              <a:buFont typeface="Arial" panose="020B0604020202020204" pitchFamily="34" charset="0"/>
              <a:buChar char="•"/>
            </a:pPr>
            <a:endParaRPr lang="en-US" sz="1600" dirty="0">
              <a:solidFill>
                <a:schemeClr val="bg1"/>
              </a:solidFill>
            </a:endParaRPr>
          </a:p>
        </p:txBody>
      </p:sp>
      <p:pic>
        <p:nvPicPr>
          <p:cNvPr id="11" name="Picture 10"/>
          <p:cNvPicPr>
            <a:picLocks noChangeAspect="1"/>
          </p:cNvPicPr>
          <p:nvPr/>
        </p:nvPicPr>
        <p:blipFill rotWithShape="1">
          <a:blip r:embed="rId7" cstate="print">
            <a:extLst>
              <a:ext uri="{28A0092B-C50C-407E-A947-70E740481C1C}">
                <a14:useLocalDpi xmlns:a14="http://schemas.microsoft.com/office/drawing/2010/main" val="0"/>
              </a:ext>
            </a:extLst>
          </a:blip>
          <a:srcRect l="27941" b="8514"/>
          <a:stretch/>
        </p:blipFill>
        <p:spPr>
          <a:xfrm>
            <a:off x="8915715" y="4114961"/>
            <a:ext cx="1037910" cy="6650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28831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428" y="195264"/>
            <a:ext cx="10515600" cy="1325563"/>
          </a:xfrm>
        </p:spPr>
        <p:txBody>
          <a:bodyPr/>
          <a:lstStyle/>
          <a:p>
            <a:r>
              <a:rPr lang="en-US" dirty="0"/>
              <a:t>WIREFRAMES</a:t>
            </a:r>
            <a:r>
              <a:rPr lang="en-US" dirty="0" smtClean="0"/>
              <a:t> </a:t>
            </a:r>
            <a:endParaRPr lang="en-US" dirty="0"/>
          </a:p>
        </p:txBody>
      </p:sp>
      <p:pic>
        <p:nvPicPr>
          <p:cNvPr id="4" name="Content Placeholder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3056" y="1662113"/>
            <a:ext cx="2833511" cy="1593850"/>
          </a:xfrm>
          <a:prstGeom prst="rect">
            <a:avLst/>
          </a:prstGeom>
          <a:ln>
            <a:noFill/>
          </a:ln>
          <a:effectLst>
            <a:outerShdw blurRad="190500" algn="tl" rotWithShape="0">
              <a:srgbClr val="000000">
                <a:alpha val="70000"/>
              </a:srgbClr>
            </a:outerShdw>
          </a:effectLst>
        </p:spPr>
      </p:pic>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9838" y="1662113"/>
            <a:ext cx="2833511" cy="1593850"/>
          </a:xfrm>
          <a:prstGeom prst="rect">
            <a:avLst/>
          </a:prstGeom>
          <a:ln>
            <a:noFill/>
          </a:ln>
          <a:effectLst>
            <a:outerShdw blurRad="190500" algn="tl" rotWithShape="0">
              <a:srgbClr val="000000">
                <a:alpha val="70000"/>
              </a:srgbClr>
            </a:outerShdw>
          </a:effectLst>
        </p:spPr>
      </p:pic>
      <p:pic>
        <p:nvPicPr>
          <p:cNvPr id="6"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0094" y="1662113"/>
            <a:ext cx="2833511" cy="1593850"/>
          </a:xfrm>
          <a:prstGeom prst="rect">
            <a:avLst/>
          </a:prstGeom>
          <a:ln>
            <a:noFill/>
          </a:ln>
          <a:effectLst>
            <a:outerShdw blurRad="190500" algn="tl" rotWithShape="0">
              <a:srgbClr val="000000">
                <a:alpha val="70000"/>
              </a:srgbClr>
            </a:outerShdw>
          </a:effectLst>
        </p:spPr>
      </p:pic>
      <p:pic>
        <p:nvPicPr>
          <p:cNvPr id="7" name="Content Placeholder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9838" y="3904774"/>
            <a:ext cx="2833511" cy="1593850"/>
          </a:xfrm>
          <a:prstGeom prst="rect">
            <a:avLst/>
          </a:prstGeom>
          <a:ln>
            <a:noFill/>
          </a:ln>
          <a:effectLst>
            <a:outerShdw blurRad="190500" algn="tl" rotWithShape="0">
              <a:srgbClr val="000000">
                <a:alpha val="70000"/>
              </a:srgbClr>
            </a:outerShdw>
          </a:effectLst>
        </p:spPr>
      </p:pic>
      <p:pic>
        <p:nvPicPr>
          <p:cNvPr id="8" name="Content Placeholder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73056" y="3904774"/>
            <a:ext cx="2833511" cy="1593850"/>
          </a:xfrm>
          <a:prstGeom prst="rect">
            <a:avLst/>
          </a:prstGeom>
          <a:ln>
            <a:noFill/>
          </a:ln>
          <a:effectLst>
            <a:outerShdw blurRad="190500" algn="tl" rotWithShape="0">
              <a:srgbClr val="000000">
                <a:alpha val="70000"/>
              </a:srgbClr>
            </a:outerShdw>
          </a:effectLst>
        </p:spPr>
      </p:pic>
      <p:sp>
        <p:nvSpPr>
          <p:cNvPr id="9" name="TextBox 8"/>
          <p:cNvSpPr txBox="1"/>
          <p:nvPr/>
        </p:nvSpPr>
        <p:spPr>
          <a:xfrm>
            <a:off x="2256399" y="3255963"/>
            <a:ext cx="1266824" cy="369332"/>
          </a:xfrm>
          <a:prstGeom prst="rect">
            <a:avLst/>
          </a:prstGeom>
          <a:noFill/>
        </p:spPr>
        <p:txBody>
          <a:bodyPr wrap="square" rtlCol="0">
            <a:spAutoFit/>
          </a:bodyPr>
          <a:lstStyle/>
          <a:p>
            <a:r>
              <a:rPr lang="en-US" b="1" dirty="0" smtClean="0">
                <a:solidFill>
                  <a:schemeClr val="bg1"/>
                </a:solidFill>
              </a:rPr>
              <a:t>1</a:t>
            </a:r>
            <a:r>
              <a:rPr lang="en-US" b="1" baseline="30000" dirty="0" smtClean="0">
                <a:solidFill>
                  <a:schemeClr val="bg1"/>
                </a:solidFill>
              </a:rPr>
              <a:t>st</a:t>
            </a:r>
            <a:r>
              <a:rPr lang="en-US" b="1" dirty="0" smtClean="0">
                <a:solidFill>
                  <a:schemeClr val="bg1"/>
                </a:solidFill>
              </a:rPr>
              <a:t> page</a:t>
            </a:r>
            <a:endParaRPr lang="en-US" b="1" dirty="0">
              <a:solidFill>
                <a:schemeClr val="bg1"/>
              </a:solidFill>
            </a:endParaRPr>
          </a:p>
        </p:txBody>
      </p:sp>
      <p:sp>
        <p:nvSpPr>
          <p:cNvPr id="11" name="TextBox 10"/>
          <p:cNvSpPr txBox="1"/>
          <p:nvPr/>
        </p:nvSpPr>
        <p:spPr>
          <a:xfrm>
            <a:off x="5564320" y="3255963"/>
            <a:ext cx="1516222" cy="369332"/>
          </a:xfrm>
          <a:prstGeom prst="rect">
            <a:avLst/>
          </a:prstGeom>
          <a:noFill/>
        </p:spPr>
        <p:txBody>
          <a:bodyPr wrap="square" rtlCol="0">
            <a:spAutoFit/>
          </a:bodyPr>
          <a:lstStyle/>
          <a:p>
            <a:r>
              <a:rPr lang="en-US" b="1" dirty="0" smtClean="0">
                <a:solidFill>
                  <a:schemeClr val="bg1"/>
                </a:solidFill>
              </a:rPr>
              <a:t>2</a:t>
            </a:r>
            <a:r>
              <a:rPr lang="en-US" b="1" baseline="30000" dirty="0" smtClean="0">
                <a:solidFill>
                  <a:schemeClr val="bg1"/>
                </a:solidFill>
              </a:rPr>
              <a:t>nd</a:t>
            </a:r>
            <a:r>
              <a:rPr lang="en-US" b="1" dirty="0" smtClean="0">
                <a:solidFill>
                  <a:schemeClr val="bg1"/>
                </a:solidFill>
              </a:rPr>
              <a:t> page</a:t>
            </a:r>
            <a:endParaRPr lang="en-US" b="1" dirty="0">
              <a:solidFill>
                <a:schemeClr val="bg1"/>
              </a:solidFill>
            </a:endParaRPr>
          </a:p>
        </p:txBody>
      </p:sp>
      <p:sp>
        <p:nvSpPr>
          <p:cNvPr id="12" name="TextBox 11"/>
          <p:cNvSpPr txBox="1"/>
          <p:nvPr/>
        </p:nvSpPr>
        <p:spPr>
          <a:xfrm>
            <a:off x="8538271" y="3255963"/>
            <a:ext cx="1310579" cy="369332"/>
          </a:xfrm>
          <a:prstGeom prst="rect">
            <a:avLst/>
          </a:prstGeom>
          <a:noFill/>
        </p:spPr>
        <p:txBody>
          <a:bodyPr wrap="square" rtlCol="0">
            <a:spAutoFit/>
          </a:bodyPr>
          <a:lstStyle/>
          <a:p>
            <a:r>
              <a:rPr lang="en-US" b="1" dirty="0" smtClean="0">
                <a:solidFill>
                  <a:schemeClr val="bg1"/>
                </a:solidFill>
              </a:rPr>
              <a:t>3</a:t>
            </a:r>
            <a:r>
              <a:rPr lang="en-US" b="1" baseline="30000" dirty="0" smtClean="0">
                <a:solidFill>
                  <a:schemeClr val="bg1"/>
                </a:solidFill>
              </a:rPr>
              <a:t>rd</a:t>
            </a:r>
            <a:r>
              <a:rPr lang="en-US" b="1" dirty="0" smtClean="0">
                <a:solidFill>
                  <a:schemeClr val="bg1"/>
                </a:solidFill>
              </a:rPr>
              <a:t> page</a:t>
            </a:r>
            <a:endParaRPr lang="en-US" b="1" dirty="0">
              <a:solidFill>
                <a:schemeClr val="bg1"/>
              </a:solidFill>
            </a:endParaRPr>
          </a:p>
        </p:txBody>
      </p:sp>
      <p:sp>
        <p:nvSpPr>
          <p:cNvPr id="13" name="TextBox 12"/>
          <p:cNvSpPr txBox="1"/>
          <p:nvPr/>
        </p:nvSpPr>
        <p:spPr>
          <a:xfrm>
            <a:off x="2255753" y="5498624"/>
            <a:ext cx="1372428" cy="369332"/>
          </a:xfrm>
          <a:prstGeom prst="rect">
            <a:avLst/>
          </a:prstGeom>
          <a:noFill/>
        </p:spPr>
        <p:txBody>
          <a:bodyPr wrap="square" rtlCol="0">
            <a:spAutoFit/>
          </a:bodyPr>
          <a:lstStyle/>
          <a:p>
            <a:r>
              <a:rPr lang="en-US" b="1" dirty="0" smtClean="0">
                <a:solidFill>
                  <a:schemeClr val="bg1"/>
                </a:solidFill>
              </a:rPr>
              <a:t>4</a:t>
            </a:r>
            <a:r>
              <a:rPr lang="en-US" b="1" baseline="30000" dirty="0" smtClean="0">
                <a:solidFill>
                  <a:schemeClr val="bg1"/>
                </a:solidFill>
              </a:rPr>
              <a:t>th</a:t>
            </a:r>
            <a:r>
              <a:rPr lang="en-US" b="1" dirty="0" smtClean="0">
                <a:solidFill>
                  <a:schemeClr val="bg1"/>
                </a:solidFill>
              </a:rPr>
              <a:t> page</a:t>
            </a:r>
            <a:endParaRPr lang="en-US" b="1" dirty="0">
              <a:solidFill>
                <a:schemeClr val="bg1"/>
              </a:solidFill>
            </a:endParaRPr>
          </a:p>
        </p:txBody>
      </p:sp>
      <p:sp>
        <p:nvSpPr>
          <p:cNvPr id="14" name="TextBox 13"/>
          <p:cNvSpPr txBox="1"/>
          <p:nvPr/>
        </p:nvSpPr>
        <p:spPr>
          <a:xfrm>
            <a:off x="5722413" y="5564862"/>
            <a:ext cx="1684211" cy="369332"/>
          </a:xfrm>
          <a:prstGeom prst="rect">
            <a:avLst/>
          </a:prstGeom>
          <a:noFill/>
        </p:spPr>
        <p:txBody>
          <a:bodyPr wrap="square" rtlCol="0">
            <a:spAutoFit/>
          </a:bodyPr>
          <a:lstStyle/>
          <a:p>
            <a:r>
              <a:rPr lang="en-US" b="1" dirty="0" smtClean="0">
                <a:solidFill>
                  <a:schemeClr val="bg1"/>
                </a:solidFill>
              </a:rPr>
              <a:t>5</a:t>
            </a:r>
            <a:r>
              <a:rPr lang="en-US" b="1" baseline="30000" dirty="0" smtClean="0">
                <a:solidFill>
                  <a:schemeClr val="bg1"/>
                </a:solidFill>
              </a:rPr>
              <a:t>th</a:t>
            </a:r>
            <a:r>
              <a:rPr lang="en-US" b="1" dirty="0" smtClean="0">
                <a:solidFill>
                  <a:schemeClr val="bg1"/>
                </a:solidFill>
              </a:rPr>
              <a:t> page</a:t>
            </a:r>
            <a:endParaRPr lang="en-US" b="1" dirty="0">
              <a:solidFill>
                <a:schemeClr val="bg1"/>
              </a:solidFill>
            </a:endParaRPr>
          </a:p>
        </p:txBody>
      </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00146" y="3904774"/>
            <a:ext cx="1073909" cy="2325371"/>
          </a:xfrm>
          <a:prstGeom prst="rect">
            <a:avLst/>
          </a:prstGeom>
          <a:ln>
            <a:noFill/>
          </a:ln>
          <a:effectLst>
            <a:outerShdw blurRad="190500" algn="tl" rotWithShape="0">
              <a:srgbClr val="000000">
                <a:alpha val="70000"/>
              </a:srgbClr>
            </a:outerShdw>
          </a:effectLst>
        </p:spPr>
      </p:pic>
      <p:sp>
        <p:nvSpPr>
          <p:cNvPr id="16" name="TextBox 15"/>
          <p:cNvSpPr txBox="1"/>
          <p:nvPr/>
        </p:nvSpPr>
        <p:spPr>
          <a:xfrm>
            <a:off x="7621100" y="6230145"/>
            <a:ext cx="2432000" cy="369332"/>
          </a:xfrm>
          <a:prstGeom prst="rect">
            <a:avLst/>
          </a:prstGeom>
          <a:noFill/>
        </p:spPr>
        <p:txBody>
          <a:bodyPr wrap="square" rtlCol="0">
            <a:spAutoFit/>
          </a:bodyPr>
          <a:lstStyle/>
          <a:p>
            <a:r>
              <a:rPr lang="en-US" b="1" dirty="0" smtClean="0">
                <a:solidFill>
                  <a:schemeClr val="bg1"/>
                </a:solidFill>
              </a:rPr>
              <a:t>3</a:t>
            </a:r>
            <a:r>
              <a:rPr lang="en-US" b="1" baseline="30000" dirty="0" smtClean="0">
                <a:solidFill>
                  <a:schemeClr val="bg1"/>
                </a:solidFill>
              </a:rPr>
              <a:t>rd</a:t>
            </a:r>
            <a:r>
              <a:rPr lang="en-US" b="1" dirty="0" smtClean="0">
                <a:solidFill>
                  <a:schemeClr val="bg1"/>
                </a:solidFill>
              </a:rPr>
              <a:t> page mobile view</a:t>
            </a:r>
            <a:endParaRPr lang="en-US" b="1" dirty="0">
              <a:solidFill>
                <a:schemeClr val="bg1"/>
              </a:solidFill>
            </a:endParaRPr>
          </a:p>
        </p:txBody>
      </p:sp>
    </p:spTree>
    <p:extLst>
      <p:ext uri="{BB962C8B-B14F-4D97-AF65-F5344CB8AC3E}">
        <p14:creationId xmlns:p14="http://schemas.microsoft.com/office/powerpoint/2010/main" val="1484200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Home page (landing page)</a:t>
            </a:r>
            <a:endParaRPr lang="en-US" dirty="0"/>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690688"/>
            <a:ext cx="7800622" cy="4387850"/>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8910084" y="1690688"/>
            <a:ext cx="2679406" cy="1815882"/>
          </a:xfrm>
          <a:prstGeom prst="rect">
            <a:avLst/>
          </a:prstGeom>
          <a:noFill/>
        </p:spPr>
        <p:txBody>
          <a:bodyPr wrap="square" rtlCol="0">
            <a:spAutoFit/>
          </a:bodyPr>
          <a:lstStyle/>
          <a:p>
            <a:r>
              <a:rPr lang="en-US" sz="1400" dirty="0" smtClean="0">
                <a:solidFill>
                  <a:schemeClr val="bg1"/>
                </a:solidFill>
              </a:rPr>
              <a:t>I will make a simple home page to show the </a:t>
            </a:r>
            <a:r>
              <a:rPr lang="en-US" sz="1400" dirty="0">
                <a:solidFill>
                  <a:schemeClr val="bg1"/>
                </a:solidFill>
              </a:rPr>
              <a:t>minimalist </a:t>
            </a:r>
            <a:r>
              <a:rPr lang="en-US" sz="1400" dirty="0" smtClean="0">
                <a:solidFill>
                  <a:schemeClr val="bg1"/>
                </a:solidFill>
              </a:rPr>
              <a:t>design on it .</a:t>
            </a:r>
          </a:p>
          <a:p>
            <a:endParaRPr lang="en-US" sz="1400" dirty="0" smtClean="0">
              <a:solidFill>
                <a:schemeClr val="bg1"/>
              </a:solidFill>
            </a:endParaRPr>
          </a:p>
          <a:p>
            <a:r>
              <a:rPr lang="en-US" sz="1400" dirty="0" smtClean="0">
                <a:solidFill>
                  <a:schemeClr val="bg1"/>
                </a:solidFill>
              </a:rPr>
              <a:t>Homepage includes the set of coerces and extra details on the campus plus upcoming events list</a:t>
            </a:r>
            <a:endParaRPr lang="en-US" sz="1400" dirty="0">
              <a:solidFill>
                <a:schemeClr val="bg1"/>
              </a:solidFill>
            </a:endParaRPr>
          </a:p>
        </p:txBody>
      </p:sp>
    </p:spTree>
    <p:extLst>
      <p:ext uri="{BB962C8B-B14F-4D97-AF65-F5344CB8AC3E}">
        <p14:creationId xmlns:p14="http://schemas.microsoft.com/office/powerpoint/2010/main" val="2163093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5001"/>
            <a:ext cx="10515600" cy="1325563"/>
          </a:xfrm>
        </p:spPr>
        <p:txBody>
          <a:bodyPr>
            <a:normAutofit/>
          </a:bodyPr>
          <a:lstStyle/>
          <a:p>
            <a:pPr algn="l"/>
            <a:r>
              <a:rPr lang="en-US" dirty="0" smtClean="0">
                <a:latin typeface="Arial" panose="020B0604020202020204" pitchFamily="34" charset="0"/>
                <a:cs typeface="Arial" panose="020B0604020202020204" pitchFamily="34" charset="0"/>
              </a:rPr>
              <a:t>Testimonials</a:t>
            </a:r>
            <a:endParaRPr lang="en-US"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740564"/>
            <a:ext cx="7800622" cy="438785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8910084" y="1690688"/>
            <a:ext cx="2679406" cy="1384995"/>
          </a:xfrm>
          <a:prstGeom prst="rect">
            <a:avLst/>
          </a:prstGeom>
          <a:noFill/>
        </p:spPr>
        <p:txBody>
          <a:bodyPr wrap="square" rtlCol="0">
            <a:spAutoFit/>
          </a:bodyPr>
          <a:lstStyle/>
          <a:p>
            <a:r>
              <a:rPr lang="en-US" sz="1400" dirty="0" smtClean="0">
                <a:solidFill>
                  <a:schemeClr val="bg1"/>
                </a:solidFill>
              </a:rPr>
              <a:t>2</a:t>
            </a:r>
            <a:r>
              <a:rPr lang="en-US" sz="1400" baseline="30000" dirty="0" smtClean="0">
                <a:solidFill>
                  <a:schemeClr val="bg1"/>
                </a:solidFill>
              </a:rPr>
              <a:t>nd</a:t>
            </a:r>
            <a:r>
              <a:rPr lang="en-US" sz="1400" dirty="0" smtClean="0">
                <a:solidFill>
                  <a:schemeClr val="bg1"/>
                </a:solidFill>
              </a:rPr>
              <a:t> page which is testimonials, its also a simple page that you can give your thoughts by typing In the boxes and it will be displayed on the right side box as a list with time u set it.</a:t>
            </a:r>
            <a:endParaRPr lang="en-US" sz="1400" dirty="0">
              <a:solidFill>
                <a:schemeClr val="bg1"/>
              </a:solidFill>
            </a:endParaRPr>
          </a:p>
        </p:txBody>
      </p:sp>
    </p:spTree>
    <p:extLst>
      <p:ext uri="{BB962C8B-B14F-4D97-AF65-F5344CB8AC3E}">
        <p14:creationId xmlns:p14="http://schemas.microsoft.com/office/powerpoint/2010/main" val="2091524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About the developer</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2095301"/>
            <a:ext cx="5391150" cy="3032522"/>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8910084" y="1690688"/>
            <a:ext cx="2679406" cy="2462213"/>
          </a:xfrm>
          <a:prstGeom prst="rect">
            <a:avLst/>
          </a:prstGeom>
          <a:noFill/>
        </p:spPr>
        <p:txBody>
          <a:bodyPr wrap="square" rtlCol="0">
            <a:spAutoFit/>
          </a:bodyPr>
          <a:lstStyle/>
          <a:p>
            <a:r>
              <a:rPr lang="en-US" sz="1400" dirty="0" smtClean="0">
                <a:solidFill>
                  <a:schemeClr val="bg1"/>
                </a:solidFill>
              </a:rPr>
              <a:t>3</a:t>
            </a:r>
            <a:r>
              <a:rPr lang="en-US" sz="1400" baseline="30000" dirty="0" smtClean="0">
                <a:solidFill>
                  <a:schemeClr val="bg1"/>
                </a:solidFill>
              </a:rPr>
              <a:t>rd</a:t>
            </a:r>
            <a:r>
              <a:rPr lang="en-US" sz="1400" dirty="0" smtClean="0">
                <a:solidFill>
                  <a:schemeClr val="bg1"/>
                </a:solidFill>
              </a:rPr>
              <a:t> page is about myself and my work.</a:t>
            </a:r>
          </a:p>
          <a:p>
            <a:endParaRPr lang="en-US" sz="1400" dirty="0">
              <a:solidFill>
                <a:schemeClr val="bg1"/>
              </a:solidFill>
            </a:endParaRPr>
          </a:p>
          <a:p>
            <a:r>
              <a:rPr lang="en-US" sz="1400" dirty="0" smtClean="0">
                <a:solidFill>
                  <a:schemeClr val="bg1"/>
                </a:solidFill>
              </a:rPr>
              <a:t>I will use my pics and videos on image boxes and descriptions to get a nice looking portfolio. </a:t>
            </a:r>
          </a:p>
          <a:p>
            <a:endParaRPr lang="en-US" sz="1400" dirty="0">
              <a:solidFill>
                <a:schemeClr val="bg1"/>
              </a:solidFill>
            </a:endParaRPr>
          </a:p>
          <a:p>
            <a:r>
              <a:rPr lang="en-US" sz="1400" dirty="0" smtClean="0">
                <a:solidFill>
                  <a:schemeClr val="bg1"/>
                </a:solidFill>
              </a:rPr>
              <a:t>This page is also responsive </a:t>
            </a:r>
            <a:r>
              <a:rPr lang="en-US" sz="1400" dirty="0">
                <a:solidFill>
                  <a:schemeClr val="bg1"/>
                </a:solidFill>
              </a:rPr>
              <a:t>on mobile </a:t>
            </a:r>
            <a:r>
              <a:rPr lang="en-US" sz="1400" dirty="0" smtClean="0">
                <a:solidFill>
                  <a:schemeClr val="bg1"/>
                </a:solidFill>
              </a:rPr>
              <a:t>devices for that I will use </a:t>
            </a:r>
            <a:r>
              <a:rPr lang="en-US" sz="1400" dirty="0">
                <a:solidFill>
                  <a:schemeClr val="bg1"/>
                </a:solidFill>
              </a:rPr>
              <a:t>CSS Media queries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2613" y="1690688"/>
            <a:ext cx="1774207" cy="38417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99864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Contact us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690688"/>
            <a:ext cx="7800622" cy="438785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8910084" y="1690688"/>
            <a:ext cx="2679406" cy="1600438"/>
          </a:xfrm>
          <a:prstGeom prst="rect">
            <a:avLst/>
          </a:prstGeom>
          <a:noFill/>
        </p:spPr>
        <p:txBody>
          <a:bodyPr wrap="square" rtlCol="0">
            <a:spAutoFit/>
          </a:bodyPr>
          <a:lstStyle/>
          <a:p>
            <a:r>
              <a:rPr lang="en-US" sz="1400" dirty="0" smtClean="0">
                <a:solidFill>
                  <a:schemeClr val="bg1"/>
                </a:solidFill>
              </a:rPr>
              <a:t>4</a:t>
            </a:r>
            <a:r>
              <a:rPr lang="en-US" sz="1400" baseline="30000" dirty="0" smtClean="0">
                <a:solidFill>
                  <a:schemeClr val="bg1"/>
                </a:solidFill>
              </a:rPr>
              <a:t>th</a:t>
            </a:r>
            <a:r>
              <a:rPr lang="en-US" sz="1400" dirty="0" smtClean="0">
                <a:solidFill>
                  <a:schemeClr val="bg1"/>
                </a:solidFill>
              </a:rPr>
              <a:t> page is contact us page which any person can contact the </a:t>
            </a:r>
            <a:r>
              <a:rPr lang="en-US" sz="1400" dirty="0" err="1" smtClean="0">
                <a:solidFill>
                  <a:schemeClr val="bg1"/>
                </a:solidFill>
              </a:rPr>
              <a:t>amdt</a:t>
            </a:r>
            <a:r>
              <a:rPr lang="en-US" sz="1400" dirty="0" smtClean="0">
                <a:solidFill>
                  <a:schemeClr val="bg1"/>
                </a:solidFill>
              </a:rPr>
              <a:t> through a email </a:t>
            </a:r>
          </a:p>
          <a:p>
            <a:endParaRPr lang="en-US" sz="1400" dirty="0" smtClean="0">
              <a:solidFill>
                <a:schemeClr val="bg1"/>
              </a:solidFill>
            </a:endParaRPr>
          </a:p>
          <a:p>
            <a:r>
              <a:rPr lang="en-US" sz="1400" dirty="0" smtClean="0">
                <a:solidFill>
                  <a:schemeClr val="bg1"/>
                </a:solidFill>
              </a:rPr>
              <a:t>I will use txt boxes and buttons. And will keep this page as simple as it is.</a:t>
            </a:r>
            <a:endParaRPr lang="en-US" sz="1400" dirty="0">
              <a:solidFill>
                <a:schemeClr val="bg1"/>
              </a:solidFill>
            </a:endParaRPr>
          </a:p>
        </p:txBody>
      </p:sp>
    </p:spTree>
    <p:extLst>
      <p:ext uri="{BB962C8B-B14F-4D97-AF65-F5344CB8AC3E}">
        <p14:creationId xmlns:p14="http://schemas.microsoft.com/office/powerpoint/2010/main" val="24787451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B99B0C3-B963-4E1E-9F9B-34CC2E59C653}" vid="{162809F8-C920-41EA-9BEE-DAA9DAB4BE57}"/>
    </a:ext>
  </a:extLst>
</a:theme>
</file>

<file path=docProps/app.xml><?xml version="1.0" encoding="utf-8"?>
<Properties xmlns="http://schemas.openxmlformats.org/officeDocument/2006/extended-properties" xmlns:vt="http://schemas.openxmlformats.org/officeDocument/2006/docPropsVTypes">
  <Template>Web-Development-PowerPoint-Template</Template>
  <TotalTime>1206</TotalTime>
  <Words>968</Words>
  <Application>Microsoft Office PowerPoint</Application>
  <PresentationFormat>Widescreen</PresentationFormat>
  <Paragraphs>95</Paragraphs>
  <Slides>27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Trebuchet MS</vt:lpstr>
      <vt:lpstr>Office Theme</vt:lpstr>
      <vt:lpstr>Website, Revamped </vt:lpstr>
      <vt:lpstr>Acknowledgment</vt:lpstr>
      <vt:lpstr>Content</vt:lpstr>
      <vt:lpstr>Little bit about the website</vt:lpstr>
      <vt:lpstr>WIREFRAMES </vt:lpstr>
      <vt:lpstr>Home page (landing page)</vt:lpstr>
      <vt:lpstr>Testimonials</vt:lpstr>
      <vt:lpstr>About the developer</vt:lpstr>
      <vt:lpstr>Contact us</vt:lpstr>
      <vt:lpstr>Gallery</vt:lpstr>
      <vt:lpstr>Usability Principles that I have used from “JAKOB NIELSEN’S USABILITY PRINCIPLES”</vt:lpstr>
      <vt:lpstr>Visibility of system status </vt:lpstr>
      <vt:lpstr>User control and freedom </vt:lpstr>
      <vt:lpstr>Aesthetic and minimalist design </vt:lpstr>
      <vt:lpstr>Match between system and the real world</vt:lpstr>
      <vt:lpstr>Recognition rather than recall </vt:lpstr>
      <vt:lpstr>Final outcome of the web pages</vt:lpstr>
      <vt:lpstr>Home page (landing page)</vt:lpstr>
      <vt:lpstr>Testimonials</vt:lpstr>
      <vt:lpstr>About the developer</vt:lpstr>
      <vt:lpstr>Contact us</vt:lpstr>
      <vt:lpstr>Gallery</vt:lpstr>
      <vt:lpstr>User Acceptance Testing</vt:lpstr>
      <vt:lpstr>User acceptance testing that I did</vt:lpstr>
      <vt:lpstr>User acceptance testing that I did</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Revamped </dc:title>
  <dc:creator>Viduth Hasika</dc:creator>
  <cp:lastModifiedBy>Viduth Hasika</cp:lastModifiedBy>
  <cp:revision>24</cp:revision>
  <dcterms:created xsi:type="dcterms:W3CDTF">2020-06-18T08:48:31Z</dcterms:created>
  <dcterms:modified xsi:type="dcterms:W3CDTF">2020-06-19T10:34:31Z</dcterms:modified>
</cp:coreProperties>
</file>